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6" r:id="rId2"/>
    <p:sldId id="257" r:id="rId3"/>
    <p:sldId id="261" r:id="rId4"/>
    <p:sldId id="258" r:id="rId5"/>
    <p:sldId id="283" r:id="rId6"/>
    <p:sldId id="259" r:id="rId7"/>
    <p:sldId id="260" r:id="rId8"/>
    <p:sldId id="263" r:id="rId9"/>
    <p:sldId id="262" r:id="rId10"/>
    <p:sldId id="264" r:id="rId11"/>
    <p:sldId id="267" r:id="rId12"/>
    <p:sldId id="266" r:id="rId13"/>
    <p:sldId id="265" r:id="rId14"/>
    <p:sldId id="270" r:id="rId15"/>
    <p:sldId id="271" r:id="rId16"/>
    <p:sldId id="273" r:id="rId17"/>
    <p:sldId id="272" r:id="rId18"/>
    <p:sldId id="274" r:id="rId19"/>
    <p:sldId id="275" r:id="rId20"/>
    <p:sldId id="278" r:id="rId21"/>
    <p:sldId id="276" r:id="rId22"/>
    <p:sldId id="277" r:id="rId23"/>
    <p:sldId id="279" r:id="rId24"/>
    <p:sldId id="280" r:id="rId25"/>
    <p:sldId id="281" r:id="rId26"/>
    <p:sldId id="282"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84AAF1F-84D5-497D-ACB3-4F1AC6DE1998}" type="datetimeFigureOut">
              <a:rPr lang="en-US" smtClean="0"/>
              <a:pPr/>
              <a:t>11/22/2013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D4817C-BC0C-4F9B-92E2-A313591CF191}" type="slidenum">
              <a:rPr lang="en-US" smtClean="0"/>
              <a:pPr/>
              <a:t>‹#›</a:t>
            </a:fld>
            <a:endParaRPr lang="en-US"/>
          </a:p>
        </p:txBody>
      </p:sp>
    </p:spTree>
    <p:extLst>
      <p:ext uri="{BB962C8B-B14F-4D97-AF65-F5344CB8AC3E}">
        <p14:creationId xmlns:p14="http://schemas.microsoft.com/office/powerpoint/2010/main" xmlns="" val="896492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D4817C-BC0C-4F9B-92E2-A313591CF191}" type="slidenum">
              <a:rPr lang="en-US" smtClean="0"/>
              <a:pPr/>
              <a:t>12</a:t>
            </a:fld>
            <a:endParaRPr lang="en-US"/>
          </a:p>
        </p:txBody>
      </p:sp>
    </p:spTree>
    <p:extLst>
      <p:ext uri="{BB962C8B-B14F-4D97-AF65-F5344CB8AC3E}">
        <p14:creationId xmlns:p14="http://schemas.microsoft.com/office/powerpoint/2010/main" xmlns="" val="15188200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B92D1CAD-38C4-49C7-B49C-07D7EF536FD7}" type="datetimeFigureOut">
              <a:rPr lang="en-US" smtClean="0"/>
              <a:pPr/>
              <a:t>11/22/2013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23B03D-BFF4-4C01-A19F-A250B7D88FF4}"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92D1CAD-38C4-49C7-B49C-07D7EF536FD7}" type="datetimeFigureOut">
              <a:rPr lang="en-US" smtClean="0"/>
              <a:pPr/>
              <a:t>11/22/2013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23B03D-BFF4-4C01-A19F-A250B7D88FF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92D1CAD-38C4-49C7-B49C-07D7EF536FD7}" type="datetimeFigureOut">
              <a:rPr lang="en-US" smtClean="0"/>
              <a:pPr/>
              <a:t>11/22/2013</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1F23B03D-BFF4-4C01-A19F-A250B7D88FF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92D1CAD-38C4-49C7-B49C-07D7EF536FD7}" type="datetimeFigureOut">
              <a:rPr lang="en-US" smtClean="0"/>
              <a:pPr/>
              <a:t>11/22/2013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23B03D-BFF4-4C01-A19F-A250B7D88FF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92D1CAD-38C4-49C7-B49C-07D7EF536FD7}" type="datetimeFigureOut">
              <a:rPr lang="en-US" smtClean="0"/>
              <a:pPr/>
              <a:t>11/22/2013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23B03D-BFF4-4C01-A19F-A250B7D88FF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92D1CAD-38C4-49C7-B49C-07D7EF536FD7}" type="datetimeFigureOut">
              <a:rPr lang="en-US" smtClean="0"/>
              <a:pPr/>
              <a:t>11/22/2013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23B03D-BFF4-4C01-A19F-A250B7D88FF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92D1CAD-38C4-49C7-B49C-07D7EF536FD7}" type="datetimeFigureOut">
              <a:rPr lang="en-US" smtClean="0"/>
              <a:pPr/>
              <a:t>11/22/2013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23B03D-BFF4-4C01-A19F-A250B7D88FF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92D1CAD-38C4-49C7-B49C-07D7EF536FD7}" type="datetimeFigureOut">
              <a:rPr lang="en-US" smtClean="0"/>
              <a:pPr/>
              <a:t>11/22/2013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23B03D-BFF4-4C01-A19F-A250B7D88FF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2D1CAD-38C4-49C7-B49C-07D7EF536FD7}" type="datetimeFigureOut">
              <a:rPr lang="en-US" smtClean="0"/>
              <a:pPr/>
              <a:t>11/22/2013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23B03D-BFF4-4C01-A19F-A250B7D88FF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92D1CAD-38C4-49C7-B49C-07D7EF536FD7}" type="datetimeFigureOut">
              <a:rPr lang="en-US" smtClean="0"/>
              <a:pPr/>
              <a:t>11/22/2013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23B03D-BFF4-4C01-A19F-A250B7D88FF4}"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B92D1CAD-38C4-49C7-B49C-07D7EF536FD7}" type="datetimeFigureOut">
              <a:rPr lang="en-US" smtClean="0"/>
              <a:pPr/>
              <a:t>11/22/2013</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1F23B03D-BFF4-4C01-A19F-A250B7D88FF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B92D1CAD-38C4-49C7-B49C-07D7EF536FD7}" type="datetimeFigureOut">
              <a:rPr lang="en-US" smtClean="0"/>
              <a:pPr/>
              <a:t>11/22/2013</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1F23B03D-BFF4-4C01-A19F-A250B7D88FF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dictionary.reference.com/browse/experiment" TargetMode="External"/><Relationship Id="rId2" Type="http://schemas.openxmlformats.org/officeDocument/2006/relationships/hyperlink" Target="http://dictionary.reference.com/browse/outliers" TargetMode="External"/><Relationship Id="rId1" Type="http://schemas.openxmlformats.org/officeDocument/2006/relationships/slideLayout" Target="../slideLayouts/slideLayout2.xml"/><Relationship Id="rId5" Type="http://schemas.openxmlformats.org/officeDocument/2006/relationships/hyperlink" Target="http://dictionary.reference.com/browse/set" TargetMode="External"/><Relationship Id="rId4" Type="http://schemas.openxmlformats.org/officeDocument/2006/relationships/hyperlink" Target="http://dictionary.reference.com/browse/which"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grammar.about.com/od/mo/g/organizaterm.htm" TargetMode="External"/><Relationship Id="rId2" Type="http://schemas.openxmlformats.org/officeDocument/2006/relationships/hyperlink" Target="http://grammar.about.com/od/c/g/compositionterm.htm" TargetMode="External"/><Relationship Id="rId1" Type="http://schemas.openxmlformats.org/officeDocument/2006/relationships/slideLayout" Target="../slideLayouts/slideLayout2.xml"/><Relationship Id="rId4" Type="http://schemas.openxmlformats.org/officeDocument/2006/relationships/hyperlink" Target="http://grammar.about.com/od/d/g/Detail-term.htm"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grammar.about.com/od/rs/g/Speech-Rhetoric.htm" TargetMode="External"/><Relationship Id="rId2" Type="http://schemas.openxmlformats.org/officeDocument/2006/relationships/hyperlink" Target="http://grammar.about.com/od/c/g/compositionterm.htm" TargetMode="External"/><Relationship Id="rId1" Type="http://schemas.openxmlformats.org/officeDocument/2006/relationships/slideLayout" Target="../slideLayouts/slideLayout2.xml"/><Relationship Id="rId4" Type="http://schemas.openxmlformats.org/officeDocument/2006/relationships/hyperlink" Target="http://grammar.about.com/od/ab/g/arrangementterm.htm"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en.wikipedia.org/wiki/Ken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Outlier	</a:t>
            </a:r>
            <a:endParaRPr lang="en-US" dirty="0"/>
          </a:p>
        </p:txBody>
      </p:sp>
      <p:sp>
        <p:nvSpPr>
          <p:cNvPr id="3" name="Subtitle 2"/>
          <p:cNvSpPr>
            <a:spLocks noGrp="1"/>
          </p:cNvSpPr>
          <p:nvPr>
            <p:ph type="subTitle" idx="1"/>
          </p:nvPr>
        </p:nvSpPr>
        <p:spPr/>
        <p:txBody>
          <a:bodyPr/>
          <a:lstStyle/>
          <a:p>
            <a:r>
              <a:rPr lang="en-US" dirty="0" smtClean="0"/>
              <a:t>Definitions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Pathos</a:t>
            </a:r>
            <a:endParaRPr lang="en-US" dirty="0"/>
          </a:p>
        </p:txBody>
      </p:sp>
      <p:sp>
        <p:nvSpPr>
          <p:cNvPr id="3" name="Content Placeholder 2"/>
          <p:cNvSpPr>
            <a:spLocks noGrp="1"/>
          </p:cNvSpPr>
          <p:nvPr>
            <p:ph idx="1"/>
          </p:nvPr>
        </p:nvSpPr>
        <p:spPr/>
        <p:txBody>
          <a:bodyPr/>
          <a:lstStyle/>
          <a:p>
            <a:r>
              <a:rPr lang="en-US" dirty="0" smtClean="0"/>
              <a:t>Appeals to the audience emotions</a:t>
            </a:r>
          </a:p>
          <a:p>
            <a:r>
              <a:rPr lang="en-US" dirty="0" smtClean="0"/>
              <a:t>It evokes a feeling.</a:t>
            </a:r>
          </a:p>
          <a:p>
            <a:r>
              <a:rPr lang="en-US" dirty="0" smtClean="0"/>
              <a:t>Can the audience imagine how the author feels.</a:t>
            </a:r>
          </a:p>
          <a:p>
            <a:r>
              <a:rPr lang="en-US" dirty="0" smtClean="0"/>
              <a:t>How is the audience convinced.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Rhetoric</a:t>
            </a:r>
            <a:endParaRPr lang="en-US" dirty="0"/>
          </a:p>
        </p:txBody>
      </p:sp>
      <p:sp>
        <p:nvSpPr>
          <p:cNvPr id="3" name="Content Placeholder 2"/>
          <p:cNvSpPr>
            <a:spLocks noGrp="1"/>
          </p:cNvSpPr>
          <p:nvPr>
            <p:ph idx="1"/>
          </p:nvPr>
        </p:nvSpPr>
        <p:spPr/>
        <p:txBody>
          <a:bodyPr/>
          <a:lstStyle/>
          <a:p>
            <a:r>
              <a:rPr lang="en-US" dirty="0"/>
              <a:t>of, relating to, or concerned with the art of speaking or writing formally and effectively especially as a way to persuade or influence people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b="1" dirty="0" smtClean="0"/>
              <a:t>Meritocracy: </a:t>
            </a:r>
            <a:r>
              <a:rPr lang="en-US" dirty="0" smtClean="0"/>
              <a:t>a merit-based system of reward whereby rewards are given based on an individual’s level of competence and ability.</a:t>
            </a:r>
          </a:p>
          <a:p>
            <a:r>
              <a:rPr lang="en-US" b="1" dirty="0" smtClean="0"/>
              <a:t>The Matthew Effect: </a:t>
            </a:r>
            <a:r>
              <a:rPr lang="en-US" dirty="0" smtClean="0"/>
              <a:t>a term coined by Robert Merton that describes a phenomenon in which those people who have an edge over others are given opportunities that increase their edge and so on.</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 Review</a:t>
            </a:r>
            <a:endParaRPr lang="en-US" dirty="0"/>
          </a:p>
        </p:txBody>
      </p:sp>
      <p:sp>
        <p:nvSpPr>
          <p:cNvPr id="3" name="Content Placeholder 2"/>
          <p:cNvSpPr>
            <a:spLocks noGrp="1"/>
          </p:cNvSpPr>
          <p:nvPr>
            <p:ph idx="1"/>
          </p:nvPr>
        </p:nvSpPr>
        <p:spPr/>
        <p:txBody>
          <a:bodyPr/>
          <a:lstStyle/>
          <a:p>
            <a:r>
              <a:rPr lang="en-US" dirty="0" smtClean="0"/>
              <a:t>What is a gerund?</a:t>
            </a:r>
          </a:p>
          <a:p>
            <a:r>
              <a:rPr lang="en-US" dirty="0" smtClean="0"/>
              <a:t>What is a participle?</a:t>
            </a:r>
          </a:p>
          <a:p>
            <a:r>
              <a:rPr lang="en-US" dirty="0" smtClean="0"/>
              <a:t>What is ethos?</a:t>
            </a:r>
          </a:p>
          <a:p>
            <a:r>
              <a:rPr lang="en-US" dirty="0" smtClean="0"/>
              <a:t>What is pathos?</a:t>
            </a:r>
          </a:p>
          <a:p>
            <a:r>
              <a:rPr lang="en-US" dirty="0" smtClean="0"/>
              <a:t>What is the subject of the sentence?</a:t>
            </a:r>
          </a:p>
          <a:p>
            <a:r>
              <a:rPr lang="en-US" dirty="0" smtClean="0"/>
              <a:t>What is the verb of the sentence?</a:t>
            </a:r>
          </a:p>
          <a:p>
            <a:r>
              <a:rPr lang="en-US" dirty="0" smtClean="0"/>
              <a:t>What is theme?</a:t>
            </a:r>
          </a:p>
          <a:p>
            <a:r>
              <a:rPr lang="en-US" dirty="0" smtClean="0"/>
              <a:t>What is the author’s purpose?</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work= All or none</a:t>
            </a:r>
            <a:endParaRPr lang="en-US" dirty="0"/>
          </a:p>
        </p:txBody>
      </p:sp>
      <p:sp>
        <p:nvSpPr>
          <p:cNvPr id="3" name="Content Placeholder 2"/>
          <p:cNvSpPr>
            <a:spLocks noGrp="1"/>
          </p:cNvSpPr>
          <p:nvPr>
            <p:ph idx="1"/>
          </p:nvPr>
        </p:nvSpPr>
        <p:spPr/>
        <p:txBody>
          <a:bodyPr>
            <a:normAutofit lnSpcReduction="10000"/>
          </a:bodyPr>
          <a:lstStyle/>
          <a:p>
            <a:r>
              <a:rPr lang="en-US" dirty="0" smtClean="0"/>
              <a:t>Each group is responsible to read 10 pages from chapter two the “10,000 Hour Rule”</a:t>
            </a:r>
          </a:p>
          <a:p>
            <a:r>
              <a:rPr lang="en-US" dirty="0" smtClean="0"/>
              <a:t>You must find  5 interesting points from your section (written in complete sentences). Each person is going to have the same five main ideas on their sheet. You have 25 </a:t>
            </a:r>
            <a:r>
              <a:rPr lang="en-US" dirty="0" err="1" smtClean="0"/>
              <a:t>mins</a:t>
            </a:r>
            <a:r>
              <a:rPr lang="en-US" dirty="0" smtClean="0"/>
              <a:t>. </a:t>
            </a:r>
          </a:p>
          <a:p>
            <a:r>
              <a:rPr lang="en-US" dirty="0" smtClean="0"/>
              <a:t>You will present your ideas to the class.</a:t>
            </a:r>
          </a:p>
          <a:p>
            <a:r>
              <a:rPr lang="en-US" dirty="0" smtClean="0"/>
              <a:t>Group 1 (pgs. 35-45) group 2 (pgs. 45-55) group 3 (pgs.55-68) group 4 (pgs. 35-45) group 5 (pgs. 45-55)</a:t>
            </a:r>
            <a:endParaRPr lang="en-US" dirty="0"/>
          </a:p>
        </p:txBody>
      </p:sp>
    </p:spTree>
    <p:extLst>
      <p:ext uri="{BB962C8B-B14F-4D97-AF65-F5344CB8AC3E}">
        <p14:creationId xmlns:p14="http://schemas.microsoft.com/office/powerpoint/2010/main" xmlns="" val="14747299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10,000 Hour Rule</a:t>
            </a:r>
            <a:endParaRPr lang="en-US" dirty="0"/>
          </a:p>
        </p:txBody>
      </p:sp>
      <p:sp>
        <p:nvSpPr>
          <p:cNvPr id="3" name="Content Placeholder 2"/>
          <p:cNvSpPr>
            <a:spLocks noGrp="1"/>
          </p:cNvSpPr>
          <p:nvPr>
            <p:ph idx="1"/>
          </p:nvPr>
        </p:nvSpPr>
        <p:spPr/>
        <p:txBody>
          <a:bodyPr/>
          <a:lstStyle/>
          <a:p>
            <a:r>
              <a:rPr lang="en-US" dirty="0" smtClean="0"/>
              <a:t> </a:t>
            </a:r>
            <a:r>
              <a:rPr lang="en-US" dirty="0" err="1" smtClean="0"/>
              <a:t>Gladwell</a:t>
            </a:r>
            <a:r>
              <a:rPr lang="en-US" dirty="0" smtClean="0"/>
              <a:t> introduces us to the </a:t>
            </a:r>
            <a:r>
              <a:rPr lang="en-US" b="1" dirty="0" smtClean="0"/>
              <a:t>10,000 hour, a theory that </a:t>
            </a:r>
            <a:r>
              <a:rPr lang="en-US" dirty="0" smtClean="0"/>
              <a:t>purports that 10,000 hours is the amount of purposeful practice time it takes for a person to become masterful at something, and therefore likely to become a raging</a:t>
            </a:r>
            <a:r>
              <a:rPr lang="en-US" smtClean="0"/>
              <a:t>, anomalous success</a:t>
            </a:r>
            <a:r>
              <a:rPr lang="en-US" dirty="0" smtClean="0"/>
              <a:t>.</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Define</a:t>
            </a:r>
            <a:endParaRPr lang="en-US" dirty="0"/>
          </a:p>
        </p:txBody>
      </p:sp>
      <p:sp>
        <p:nvSpPr>
          <p:cNvPr id="3" name="Content Placeholder 2"/>
          <p:cNvSpPr>
            <a:spLocks noGrp="1"/>
          </p:cNvSpPr>
          <p:nvPr>
            <p:ph idx="1"/>
          </p:nvPr>
        </p:nvSpPr>
        <p:spPr/>
        <p:txBody>
          <a:bodyPr/>
          <a:lstStyle/>
          <a:p>
            <a:r>
              <a:rPr lang="en-US" dirty="0" smtClean="0"/>
              <a:t>Ethos</a:t>
            </a:r>
          </a:p>
          <a:p>
            <a:r>
              <a:rPr lang="en-US" dirty="0" smtClean="0"/>
              <a:t>Pathos</a:t>
            </a:r>
          </a:p>
          <a:p>
            <a:r>
              <a:rPr lang="en-US" dirty="0" smtClean="0"/>
              <a:t>Logos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0"/>
            <a:ext cx="8229600" cy="155448"/>
          </a:xfrm>
        </p:spPr>
        <p:txBody>
          <a:bodyPr>
            <a:normAutofit fontScale="90000"/>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780842124"/>
              </p:ext>
            </p:extLst>
          </p:nvPr>
        </p:nvGraphicFramePr>
        <p:xfrm>
          <a:off x="381000" y="330794"/>
          <a:ext cx="8229601" cy="6527206"/>
        </p:xfrm>
        <a:graphic>
          <a:graphicData uri="http://schemas.openxmlformats.org/drawingml/2006/table">
            <a:tbl>
              <a:tblPr firstRow="1" bandRow="1">
                <a:tableStyleId>{5C22544A-7EE6-4342-B048-85BDC9FD1C3A}</a:tableStyleId>
              </a:tblPr>
              <a:tblGrid>
                <a:gridCol w="1143000"/>
                <a:gridCol w="7086601"/>
              </a:tblGrid>
              <a:tr h="1556723">
                <a:tc>
                  <a:txBody>
                    <a:bodyPr/>
                    <a:lstStyle/>
                    <a:p>
                      <a:r>
                        <a:rPr lang="en-US" sz="2000" b="1" dirty="0" smtClean="0"/>
                        <a:t>Who?</a:t>
                      </a:r>
                      <a:endParaRPr lang="en-US" sz="2000" b="1" dirty="0"/>
                    </a:p>
                  </a:txBody>
                  <a:tcPr/>
                </a:tc>
                <a:tc>
                  <a:txBody>
                    <a:bodyPr/>
                    <a:lstStyle/>
                    <a:p>
                      <a:r>
                        <a:rPr lang="en-US" sz="2000" b="1" dirty="0" smtClean="0"/>
                        <a:t>Who are the primary or most important characters? Who are the secondary characters?</a:t>
                      </a:r>
                    </a:p>
                    <a:p>
                      <a:r>
                        <a:rPr lang="en-US" sz="2000" b="1" dirty="0" smtClean="0"/>
                        <a:t>Who participated? Who is affected?</a:t>
                      </a:r>
                      <a:endParaRPr lang="en-US" sz="2000" b="1" dirty="0"/>
                    </a:p>
                  </a:txBody>
                  <a:tcPr/>
                </a:tc>
              </a:tr>
              <a:tr h="1556723">
                <a:tc>
                  <a:txBody>
                    <a:bodyPr/>
                    <a:lstStyle/>
                    <a:p>
                      <a:r>
                        <a:rPr lang="en-US" sz="2000" b="1" dirty="0" smtClean="0"/>
                        <a:t>What?</a:t>
                      </a:r>
                      <a:endParaRPr lang="en-US" sz="2000" b="1" dirty="0"/>
                    </a:p>
                  </a:txBody>
                  <a:tcPr/>
                </a:tc>
                <a:tc>
                  <a:txBody>
                    <a:bodyPr/>
                    <a:lstStyle/>
                    <a:p>
                      <a:r>
                        <a:rPr lang="en-US" sz="2000" b="1" dirty="0" smtClean="0"/>
                        <a:t>What is the topic of the lesson? What is its significance? What is the problem? What are</a:t>
                      </a:r>
                    </a:p>
                    <a:p>
                      <a:r>
                        <a:rPr lang="en-US" sz="2000" b="1" dirty="0" smtClean="0"/>
                        <a:t>the issues? What happened?</a:t>
                      </a:r>
                    </a:p>
                    <a:p>
                      <a:endParaRPr lang="en-US" sz="2000" b="1" dirty="0" smtClean="0"/>
                    </a:p>
                  </a:txBody>
                  <a:tcPr/>
                </a:tc>
              </a:tr>
              <a:tr h="631339">
                <a:tc>
                  <a:txBody>
                    <a:bodyPr/>
                    <a:lstStyle/>
                    <a:p>
                      <a:r>
                        <a:rPr lang="en-US" sz="2000" b="1" dirty="0" smtClean="0"/>
                        <a:t>Where?</a:t>
                      </a:r>
                      <a:endParaRPr lang="en-US" sz="2000" b="1" dirty="0"/>
                    </a:p>
                  </a:txBody>
                  <a:tcPr/>
                </a:tc>
                <a:tc>
                  <a:txBody>
                    <a:bodyPr/>
                    <a:lstStyle/>
                    <a:p>
                      <a:r>
                        <a:rPr lang="en-US" sz="2000" b="1" dirty="0" smtClean="0"/>
                        <a:t>Where did the event occur? Where is the setting? Where is the source of the problem?</a:t>
                      </a:r>
                      <a:endParaRPr lang="en-US" sz="2000" b="1" dirty="0"/>
                    </a:p>
                  </a:txBody>
                  <a:tcPr/>
                </a:tc>
              </a:tr>
              <a:tr h="631339">
                <a:tc>
                  <a:txBody>
                    <a:bodyPr/>
                    <a:lstStyle/>
                    <a:p>
                      <a:r>
                        <a:rPr lang="en-US" sz="2000" b="1" dirty="0" smtClean="0"/>
                        <a:t>When?</a:t>
                      </a:r>
                      <a:endParaRPr lang="en-US" sz="2000" b="1" dirty="0"/>
                    </a:p>
                  </a:txBody>
                  <a:tcPr/>
                </a:tc>
                <a:tc>
                  <a:txBody>
                    <a:bodyPr/>
                    <a:lstStyle/>
                    <a:p>
                      <a:r>
                        <a:rPr lang="en-US" sz="2000" b="1" dirty="0" smtClean="0"/>
                        <a:t>When did the event occur? When did the problem begin? When is it most important?</a:t>
                      </a:r>
                      <a:endParaRPr lang="en-US" sz="2000" b="1" dirty="0"/>
                    </a:p>
                  </a:txBody>
                  <a:tcPr/>
                </a:tc>
              </a:tr>
              <a:tr h="631339">
                <a:tc>
                  <a:txBody>
                    <a:bodyPr/>
                    <a:lstStyle/>
                    <a:p>
                      <a:r>
                        <a:rPr lang="en-US" sz="2000" b="1" dirty="0" smtClean="0"/>
                        <a:t>Why?</a:t>
                      </a:r>
                      <a:endParaRPr lang="en-US" sz="2000" b="1" dirty="0"/>
                    </a:p>
                  </a:txBody>
                  <a:tcPr/>
                </a:tc>
                <a:tc>
                  <a:txBody>
                    <a:bodyPr/>
                    <a:lstStyle/>
                    <a:p>
                      <a:r>
                        <a:rPr lang="en-US" sz="2000" b="1" dirty="0" smtClean="0"/>
                        <a:t>Why did the event, issue, or problem occur? Why did it develop the way it did?</a:t>
                      </a:r>
                      <a:endParaRPr lang="en-US" sz="2000" b="1" dirty="0"/>
                    </a:p>
                  </a:txBody>
                  <a:tcPr/>
                </a:tc>
              </a:tr>
              <a:tr h="631339">
                <a:tc>
                  <a:txBody>
                    <a:bodyPr/>
                    <a:lstStyle/>
                    <a:p>
                      <a:r>
                        <a:rPr lang="en-US" sz="2000" b="1" dirty="0" smtClean="0"/>
                        <a:t>How?</a:t>
                      </a:r>
                      <a:endParaRPr lang="en-US" sz="2000" b="1" dirty="0"/>
                    </a:p>
                  </a:txBody>
                  <a:tcPr/>
                </a:tc>
                <a:tc>
                  <a:txBody>
                    <a:bodyPr/>
                    <a:lstStyle/>
                    <a:p>
                      <a:r>
                        <a:rPr lang="en-US" sz="2000" b="1" dirty="0" smtClean="0"/>
                        <a:t>How is the lesson, problem, or issue important? How can the problem be resolved?</a:t>
                      </a:r>
                    </a:p>
                    <a:p>
                      <a:r>
                        <a:rPr lang="en-US" sz="2000" b="1" dirty="0" smtClean="0"/>
                        <a:t>How does it affect the participants or characters identified in the Who question?</a:t>
                      </a:r>
                      <a:endParaRPr lang="en-US" sz="2000" b="1" dirty="0"/>
                    </a:p>
                  </a:txBody>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Summarize what you read in 20 words. </a:t>
            </a:r>
          </a:p>
          <a:p>
            <a:r>
              <a:rPr lang="en-US" dirty="0" smtClean="0"/>
              <a:t>GIST</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Write 1 Paragraph Response</a:t>
            </a:r>
            <a:endParaRPr lang="en-US" dirty="0"/>
          </a:p>
        </p:txBody>
      </p:sp>
      <p:sp>
        <p:nvSpPr>
          <p:cNvPr id="3" name="Content Placeholder 2"/>
          <p:cNvSpPr>
            <a:spLocks noGrp="1"/>
          </p:cNvSpPr>
          <p:nvPr>
            <p:ph idx="1"/>
          </p:nvPr>
        </p:nvSpPr>
        <p:spPr/>
        <p:txBody>
          <a:bodyPr/>
          <a:lstStyle/>
          <a:p>
            <a:r>
              <a:rPr lang="en-US" b="1" dirty="0" smtClean="0"/>
              <a:t>   </a:t>
            </a:r>
            <a:r>
              <a:rPr lang="en-US" dirty="0" smtClean="0"/>
              <a:t>I accidentally ran over my neighbors dog. To avoid conflict, I put him in my car &amp; threw him out down the road. They will think he ran away &amp; I won't get dirty looks every time I walk outside! Don't judge me. I couldn't find a shovel.</a:t>
            </a:r>
          </a:p>
          <a:p>
            <a:pPr>
              <a:buNone/>
            </a:pPr>
            <a:r>
              <a:rPr lang="en-US" dirty="0" smtClean="0"/>
              <a:t>               </a:t>
            </a:r>
            <a:r>
              <a:rPr lang="en-US" b="1" dirty="0" smtClean="0"/>
              <a:t>What would you have done?</a:t>
            </a:r>
          </a:p>
          <a:p>
            <a:r>
              <a:rPr lang="en-US" b="1" smtClean="0"/>
              <a:t>Include one </a:t>
            </a:r>
            <a:r>
              <a:rPr lang="en-US" b="1" dirty="0" smtClean="0"/>
              <a:t>compound and one complex sentence. </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Outlier (noun)</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 </a:t>
            </a:r>
            <a:r>
              <a:rPr lang="en-US" dirty="0"/>
              <a:t>1.</a:t>
            </a:r>
            <a:r>
              <a:rPr lang="en-US" dirty="0" smtClean="0"/>
              <a:t> </a:t>
            </a:r>
            <a:r>
              <a:rPr lang="en-US" dirty="0"/>
              <a:t>something</a:t>
            </a:r>
            <a:r>
              <a:rPr lang="en-US" dirty="0" smtClean="0"/>
              <a:t> </a:t>
            </a:r>
            <a:r>
              <a:rPr lang="en-US" dirty="0"/>
              <a:t>that</a:t>
            </a:r>
            <a:r>
              <a:rPr lang="en-US" dirty="0" smtClean="0"/>
              <a:t> </a:t>
            </a:r>
            <a:r>
              <a:rPr lang="en-US" dirty="0"/>
              <a:t>lies</a:t>
            </a:r>
            <a:r>
              <a:rPr lang="en-US" dirty="0" smtClean="0"/>
              <a:t> </a:t>
            </a:r>
            <a:r>
              <a:rPr lang="en-US" dirty="0"/>
              <a:t>outside</a:t>
            </a:r>
            <a:r>
              <a:rPr lang="en-US" dirty="0" smtClean="0"/>
              <a:t> </a:t>
            </a:r>
            <a:r>
              <a:rPr lang="en-US" dirty="0"/>
              <a:t>the</a:t>
            </a:r>
            <a:r>
              <a:rPr lang="en-US" dirty="0" smtClean="0"/>
              <a:t> </a:t>
            </a:r>
            <a:r>
              <a:rPr lang="en-US" dirty="0"/>
              <a:t>main</a:t>
            </a:r>
            <a:r>
              <a:rPr lang="en-US" dirty="0" smtClean="0"/>
              <a:t> body or group </a:t>
            </a:r>
            <a:r>
              <a:rPr lang="en-US" dirty="0"/>
              <a:t>that</a:t>
            </a:r>
            <a:r>
              <a:rPr lang="en-US" dirty="0" smtClean="0"/>
              <a:t> it is a part of, a distant island belonging to a cluster of islands: The mail, along </a:t>
            </a:r>
            <a:r>
              <a:rPr lang="en-US" dirty="0"/>
              <a:t>with</a:t>
            </a:r>
            <a:r>
              <a:rPr lang="en-US" dirty="0" smtClean="0"/>
              <a:t> eagerly </a:t>
            </a:r>
            <a:r>
              <a:rPr lang="en-US" dirty="0"/>
              <a:t>awaited</a:t>
            </a:r>
            <a:r>
              <a:rPr lang="en-US" dirty="0" smtClean="0"/>
              <a:t> </a:t>
            </a:r>
            <a:r>
              <a:rPr lang="en-US" u="sng" dirty="0"/>
              <a:t>“special</a:t>
            </a:r>
            <a:r>
              <a:rPr lang="en-US" dirty="0" smtClean="0"/>
              <a:t> orders,” was delivered to the </a:t>
            </a:r>
            <a:r>
              <a:rPr lang="en-US" dirty="0" smtClean="0">
                <a:hlinkClick r:id="rId2"/>
              </a:rPr>
              <a:t>outliers</a:t>
            </a:r>
            <a:r>
              <a:rPr lang="en-US" dirty="0" smtClean="0"/>
              <a:t> weekly, thanks to </a:t>
            </a:r>
            <a:r>
              <a:rPr lang="en-US" dirty="0" err="1" smtClean="0"/>
              <a:t>Cap'n</a:t>
            </a:r>
            <a:r>
              <a:rPr lang="en-US" dirty="0" smtClean="0"/>
              <a:t> George and his </a:t>
            </a:r>
            <a:r>
              <a:rPr lang="en-US" dirty="0"/>
              <a:t>trusty</a:t>
            </a:r>
            <a:r>
              <a:rPr lang="en-US" dirty="0" smtClean="0"/>
              <a:t> </a:t>
            </a:r>
            <a:r>
              <a:rPr lang="en-US" dirty="0"/>
              <a:t>steamboat.</a:t>
            </a:r>
            <a:r>
              <a:rPr lang="en-US" dirty="0" smtClean="0"/>
              <a:t> </a:t>
            </a:r>
          </a:p>
          <a:p>
            <a:r>
              <a:rPr lang="en-US" dirty="0"/>
              <a:t>2.</a:t>
            </a:r>
            <a:r>
              <a:rPr lang="en-US" dirty="0" smtClean="0"/>
              <a:t> </a:t>
            </a:r>
            <a:r>
              <a:rPr lang="en-US" dirty="0"/>
              <a:t>someone</a:t>
            </a:r>
            <a:r>
              <a:rPr lang="en-US" dirty="0" smtClean="0"/>
              <a:t> who stands apart from others of his or her group, as by differing actions, beliefs, </a:t>
            </a:r>
            <a:r>
              <a:rPr lang="en-US" dirty="0"/>
              <a:t>religious</a:t>
            </a:r>
            <a:r>
              <a:rPr lang="en-US" dirty="0" smtClean="0"/>
              <a:t> </a:t>
            </a:r>
            <a:r>
              <a:rPr lang="en-US" dirty="0"/>
              <a:t>practices,</a:t>
            </a:r>
            <a:r>
              <a:rPr lang="en-US" dirty="0" smtClean="0"/>
              <a:t> etc.: an outlier among Muslims; an outlier among conservatives. </a:t>
            </a:r>
            <a:r>
              <a:rPr lang="en-US" b="1" dirty="0" smtClean="0"/>
              <a:t>Synonyms: </a:t>
            </a:r>
            <a:r>
              <a:rPr lang="en-US" dirty="0" smtClean="0"/>
              <a:t>outsider, </a:t>
            </a:r>
            <a:r>
              <a:rPr lang="en-US" dirty="0"/>
              <a:t>nonconformist,</a:t>
            </a:r>
            <a:r>
              <a:rPr lang="en-US" dirty="0" smtClean="0"/>
              <a:t> maverick; original, eccentric, bohemian; dissident, dissenter, iconoclast, heretic. </a:t>
            </a:r>
          </a:p>
          <a:p>
            <a:r>
              <a:rPr lang="en-US" dirty="0" smtClean="0"/>
              <a:t>3. </a:t>
            </a:r>
            <a:r>
              <a:rPr lang="en-US" b="1" dirty="0"/>
              <a:t>Statistics</a:t>
            </a:r>
            <a:r>
              <a:rPr lang="en-US" dirty="0"/>
              <a:t>.</a:t>
            </a:r>
            <a:r>
              <a:rPr lang="en-US" dirty="0" smtClean="0"/>
              <a:t> a. an </a:t>
            </a:r>
            <a:r>
              <a:rPr lang="en-US" dirty="0"/>
              <a:t>observation</a:t>
            </a:r>
            <a:r>
              <a:rPr lang="en-US" dirty="0" smtClean="0"/>
              <a:t> </a:t>
            </a:r>
            <a:r>
              <a:rPr lang="en-US" dirty="0"/>
              <a:t>that</a:t>
            </a:r>
            <a:r>
              <a:rPr lang="en-US" dirty="0" smtClean="0"/>
              <a:t> is </a:t>
            </a:r>
            <a:r>
              <a:rPr lang="en-US" dirty="0"/>
              <a:t>well</a:t>
            </a:r>
            <a:r>
              <a:rPr lang="en-US" dirty="0" smtClean="0"/>
              <a:t> outside of the expected range of values in a study or </a:t>
            </a:r>
            <a:r>
              <a:rPr lang="en-US" dirty="0" smtClean="0">
                <a:hlinkClick r:id="rId3"/>
              </a:rPr>
              <a:t>experiment</a:t>
            </a:r>
            <a:r>
              <a:rPr lang="en-US" dirty="0" smtClean="0"/>
              <a:t>, and </a:t>
            </a:r>
            <a:r>
              <a:rPr lang="en-US" dirty="0" smtClean="0">
                <a:hlinkClick r:id="rId4"/>
              </a:rPr>
              <a:t>which</a:t>
            </a:r>
            <a:r>
              <a:rPr lang="en-US" dirty="0" smtClean="0"/>
              <a:t> is often </a:t>
            </a:r>
            <a:r>
              <a:rPr lang="en-US" dirty="0"/>
              <a:t>discarded</a:t>
            </a:r>
            <a:r>
              <a:rPr lang="en-US" dirty="0" smtClean="0"/>
              <a:t> </a:t>
            </a:r>
            <a:r>
              <a:rPr lang="en-US" dirty="0"/>
              <a:t>from</a:t>
            </a:r>
            <a:r>
              <a:rPr lang="en-US" dirty="0" smtClean="0"/>
              <a:t> the data </a:t>
            </a:r>
            <a:r>
              <a:rPr lang="en-US" dirty="0" smtClean="0">
                <a:hlinkClick r:id="rId5"/>
              </a:rPr>
              <a:t>set</a:t>
            </a:r>
            <a:r>
              <a:rPr lang="en-US" dirty="0" smtClean="0"/>
              <a:t>: Experience with a variety of </a:t>
            </a:r>
            <a:r>
              <a:rPr lang="en-US" dirty="0"/>
              <a:t>data-reduction</a:t>
            </a:r>
            <a:r>
              <a:rPr lang="en-US" dirty="0" smtClean="0"/>
              <a:t> </a:t>
            </a:r>
            <a:r>
              <a:rPr lang="en-US" dirty="0"/>
              <a:t>problems</a:t>
            </a:r>
            <a:r>
              <a:rPr lang="en-US" dirty="0" smtClean="0"/>
              <a:t> has led to several strategies for </a:t>
            </a:r>
            <a:r>
              <a:rPr lang="en-US" dirty="0"/>
              <a:t>dealing</a:t>
            </a:r>
            <a:r>
              <a:rPr lang="en-US" dirty="0" smtClean="0"/>
              <a:t> </a:t>
            </a:r>
            <a:r>
              <a:rPr lang="en-US" dirty="0"/>
              <a:t>with</a:t>
            </a:r>
            <a:r>
              <a:rPr lang="en-US" dirty="0" smtClean="0"/>
              <a:t> outliers in data sets. </a:t>
            </a:r>
          </a:p>
          <a:p>
            <a:r>
              <a:rPr lang="en-US" dirty="0" smtClean="0"/>
              <a:t>b. a person whose abilities, achievements, </a:t>
            </a:r>
            <a:r>
              <a:rPr lang="en-US" dirty="0"/>
              <a:t>etc.,</a:t>
            </a:r>
            <a:r>
              <a:rPr lang="en-US" dirty="0" smtClean="0"/>
              <a:t> </a:t>
            </a:r>
            <a:r>
              <a:rPr lang="en-US" dirty="0"/>
              <a:t>lie</a:t>
            </a:r>
            <a:r>
              <a:rPr lang="en-US" dirty="0" smtClean="0"/>
              <a:t> </a:t>
            </a:r>
            <a:r>
              <a:rPr lang="en-US" dirty="0"/>
              <a:t>outside</a:t>
            </a:r>
            <a:r>
              <a:rPr lang="en-US" dirty="0" smtClean="0"/>
              <a:t> </a:t>
            </a:r>
            <a:r>
              <a:rPr lang="en-US" dirty="0"/>
              <a:t>the</a:t>
            </a:r>
            <a:r>
              <a:rPr lang="en-US" dirty="0" smtClean="0"/>
              <a:t> </a:t>
            </a:r>
            <a:r>
              <a:rPr lang="en-US" dirty="0"/>
              <a:t>range</a:t>
            </a:r>
            <a:r>
              <a:rPr lang="en-US" dirty="0" smtClean="0"/>
              <a:t> </a:t>
            </a:r>
            <a:r>
              <a:rPr lang="en-US" dirty="0"/>
              <a:t>of</a:t>
            </a:r>
            <a:r>
              <a:rPr lang="en-US" dirty="0" smtClean="0"/>
              <a:t> </a:t>
            </a:r>
            <a:r>
              <a:rPr lang="en-US" dirty="0"/>
              <a:t>statistical</a:t>
            </a:r>
            <a:r>
              <a:rPr lang="en-US" dirty="0" smtClean="0"/>
              <a:t> </a:t>
            </a:r>
            <a:r>
              <a:rPr lang="en-US" dirty="0"/>
              <a:t>probability.</a:t>
            </a:r>
            <a:endParaRPr lang="en-US" dirty="0" smtClean="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Logical Order</a:t>
            </a:r>
            <a:endParaRPr lang="en-US"/>
          </a:p>
        </p:txBody>
      </p:sp>
      <p:sp>
        <p:nvSpPr>
          <p:cNvPr id="3" name="Content Placeholder 2"/>
          <p:cNvSpPr>
            <a:spLocks noGrp="1"/>
          </p:cNvSpPr>
          <p:nvPr>
            <p:ph idx="1"/>
          </p:nvPr>
        </p:nvSpPr>
        <p:spPr/>
        <p:txBody>
          <a:bodyPr>
            <a:normAutofit lnSpcReduction="10000"/>
          </a:bodyPr>
          <a:lstStyle/>
          <a:p>
            <a:r>
              <a:rPr lang="en-US" dirty="0" smtClean="0"/>
              <a:t>Definition</a:t>
            </a:r>
            <a:br>
              <a:rPr lang="en-US" dirty="0" smtClean="0"/>
            </a:br>
            <a:r>
              <a:rPr lang="en-US" dirty="0" smtClean="0"/>
              <a:t>a reasonable or sensible way that something happens or would happen</a:t>
            </a:r>
            <a:br>
              <a:rPr lang="en-US" dirty="0" smtClean="0"/>
            </a:br>
            <a:r>
              <a:rPr lang="en-US" dirty="0" smtClean="0"/>
              <a:t/>
            </a:r>
            <a:br>
              <a:rPr lang="en-US" dirty="0" smtClean="0"/>
            </a:br>
            <a:endParaRPr lang="en-US" dirty="0" smtClean="0"/>
          </a:p>
          <a:p>
            <a:r>
              <a:rPr lang="en-US" dirty="0" smtClean="0"/>
              <a:t>Example</a:t>
            </a:r>
            <a:br>
              <a:rPr lang="en-US" dirty="0" smtClean="0"/>
            </a:br>
            <a:r>
              <a:rPr lang="en-US" dirty="0" smtClean="0"/>
              <a:t>The story was told in logical order. It started with the first event, then the second event, and finally the third event.</a:t>
            </a:r>
            <a:br>
              <a:rPr lang="en-US" dirty="0" smtClean="0"/>
            </a:br>
            <a:endParaRPr lang="en-US" dirty="0" smtClean="0"/>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Spatial order - In </a:t>
            </a:r>
            <a:r>
              <a:rPr lang="en-US" dirty="0" smtClean="0">
                <a:hlinkClick r:id="rId2"/>
              </a:rPr>
              <a:t>composition</a:t>
            </a:r>
            <a:r>
              <a:rPr lang="en-US" dirty="0" smtClean="0"/>
              <a:t>, a method of </a:t>
            </a:r>
            <a:r>
              <a:rPr lang="en-US" dirty="0" smtClean="0">
                <a:hlinkClick r:id="rId3"/>
              </a:rPr>
              <a:t>organization</a:t>
            </a:r>
            <a:r>
              <a:rPr lang="en-US" dirty="0" smtClean="0"/>
              <a:t> in which </a:t>
            </a:r>
            <a:r>
              <a:rPr lang="en-US" dirty="0" smtClean="0">
                <a:hlinkClick r:id="rId4"/>
              </a:rPr>
              <a:t>details</a:t>
            </a:r>
            <a:r>
              <a:rPr lang="en-US" dirty="0" smtClean="0"/>
              <a:t> are presented as they are (or were) located in space--such as, from left to right or from top to bottom.</a:t>
            </a:r>
          </a:p>
          <a:p>
            <a:r>
              <a:rPr lang="en-US" dirty="0" smtClean="0"/>
              <a:t>Chronological order - In </a:t>
            </a:r>
            <a:r>
              <a:rPr lang="en-US" dirty="0" smtClean="0">
                <a:hlinkClick r:id="rId2"/>
              </a:rPr>
              <a:t>composition</a:t>
            </a:r>
            <a:r>
              <a:rPr lang="en-US" dirty="0" smtClean="0"/>
              <a:t>, a method of </a:t>
            </a:r>
            <a:r>
              <a:rPr lang="en-US" dirty="0" smtClean="0">
                <a:hlinkClick r:id="rId3"/>
              </a:rPr>
              <a:t>organization</a:t>
            </a:r>
            <a:r>
              <a:rPr lang="en-US" dirty="0" smtClean="0"/>
              <a:t> in which actions or events are presented as they occur (or occurred) in time.</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Climatic order - In </a:t>
            </a:r>
            <a:r>
              <a:rPr lang="en-US" dirty="0" smtClean="0">
                <a:hlinkClick r:id="rId2"/>
              </a:rPr>
              <a:t>composition</a:t>
            </a:r>
            <a:r>
              <a:rPr lang="en-US" dirty="0" smtClean="0"/>
              <a:t> and </a:t>
            </a:r>
            <a:r>
              <a:rPr lang="en-US" dirty="0" smtClean="0">
                <a:hlinkClick r:id="rId3"/>
              </a:rPr>
              <a:t>speech</a:t>
            </a:r>
            <a:r>
              <a:rPr lang="en-US" dirty="0" smtClean="0"/>
              <a:t>, the </a:t>
            </a:r>
            <a:r>
              <a:rPr lang="en-US" dirty="0" smtClean="0">
                <a:hlinkClick r:id="rId4"/>
              </a:rPr>
              <a:t>arrangement</a:t>
            </a:r>
            <a:r>
              <a:rPr lang="en-US" dirty="0" smtClean="0"/>
              <a:t> of details or ideas in order of increasing importance or force: the principle of saving the best for last.</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Thesis – Warm Up</a:t>
            </a:r>
            <a:endParaRPr lang="en-US" dirty="0"/>
          </a:p>
        </p:txBody>
      </p:sp>
      <p:sp>
        <p:nvSpPr>
          <p:cNvPr id="3" name="Content Placeholder 2"/>
          <p:cNvSpPr>
            <a:spLocks noGrp="1"/>
          </p:cNvSpPr>
          <p:nvPr>
            <p:ph idx="1"/>
          </p:nvPr>
        </p:nvSpPr>
        <p:spPr/>
        <p:txBody>
          <a:bodyPr/>
          <a:lstStyle/>
          <a:p>
            <a:r>
              <a:rPr lang="en-US" dirty="0" smtClean="0"/>
              <a:t>  Explain what a thesis is in your own words.</a:t>
            </a:r>
          </a:p>
          <a:p>
            <a:r>
              <a:rPr lang="en-US" dirty="0" smtClean="0"/>
              <a:t>Why does an essay need to have a thesis?</a:t>
            </a:r>
          </a:p>
          <a:p>
            <a:r>
              <a:rPr lang="en-US" dirty="0" smtClean="0"/>
              <a:t>Write the formula for creating a thesis on the lines below.</a:t>
            </a:r>
          </a:p>
          <a:p>
            <a:pPr>
              <a:buNone/>
            </a:pPr>
            <a:endParaRPr lang="en-US" dirty="0" smtClean="0"/>
          </a:p>
          <a:p>
            <a:r>
              <a:rPr lang="en-US" dirty="0" smtClean="0"/>
              <a:t>	____________ + __________________________ =  A Good Thesis Statement</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prompt 	</a:t>
            </a:r>
            <a:endParaRPr lang="en-US" dirty="0"/>
          </a:p>
        </p:txBody>
      </p:sp>
      <p:sp>
        <p:nvSpPr>
          <p:cNvPr id="3" name="Content Placeholder 2"/>
          <p:cNvSpPr>
            <a:spLocks noGrp="1"/>
          </p:cNvSpPr>
          <p:nvPr>
            <p:ph idx="1"/>
          </p:nvPr>
        </p:nvSpPr>
        <p:spPr/>
        <p:txBody>
          <a:bodyPr/>
          <a:lstStyle/>
          <a:p>
            <a:r>
              <a:rPr lang="en-US" dirty="0" smtClean="0"/>
              <a:t>Using </a:t>
            </a:r>
            <a:r>
              <a:rPr lang="en-US" dirty="0" err="1" smtClean="0"/>
              <a:t>Gladwell’s</a:t>
            </a:r>
            <a:r>
              <a:rPr lang="en-US" dirty="0" smtClean="0"/>
              <a:t> theories about opportunity and achievement discussed in chapters 1 and 2, examine his argument with the 3 rhetorical strategies: ethos, pathos, and logos.</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1</a:t>
            </a:r>
            <a:r>
              <a:rPr lang="en-US" baseline="30000" dirty="0" smtClean="0"/>
              <a:t>st</a:t>
            </a:r>
            <a:r>
              <a:rPr lang="en-US" dirty="0" smtClean="0"/>
              <a:t> paragraph -Introduction- Attention grabber, brief summary of both chapters, and thesis statement.</a:t>
            </a:r>
          </a:p>
          <a:p>
            <a:r>
              <a:rPr lang="en-US" dirty="0" smtClean="0"/>
              <a:t>2nd paragraph- discuss ethos. Should include the authors background and the use of ethos.</a:t>
            </a:r>
          </a:p>
          <a:p>
            <a:r>
              <a:rPr lang="en-US" dirty="0" smtClean="0"/>
              <a:t>3</a:t>
            </a:r>
            <a:r>
              <a:rPr lang="en-US" baseline="30000" dirty="0" smtClean="0"/>
              <a:t>rd</a:t>
            </a:r>
            <a:r>
              <a:rPr lang="en-US" dirty="0" smtClean="0"/>
              <a:t> paragraph – Discuss pathos. What is </a:t>
            </a:r>
            <a:r>
              <a:rPr lang="en-US" dirty="0" err="1" smtClean="0"/>
              <a:t>Gladwell’s</a:t>
            </a:r>
            <a:r>
              <a:rPr lang="en-US" dirty="0" smtClean="0"/>
              <a:t> claim and how does it appeal to the emotions. </a:t>
            </a:r>
          </a:p>
          <a:p>
            <a:r>
              <a:rPr lang="en-US" dirty="0" smtClean="0"/>
              <a:t>4</a:t>
            </a:r>
            <a:r>
              <a:rPr lang="en-US" baseline="30000" dirty="0" smtClean="0"/>
              <a:t>th</a:t>
            </a:r>
            <a:r>
              <a:rPr lang="en-US" dirty="0" smtClean="0"/>
              <a:t> paragraph – Discuss Logos. How does he organize his writing. Logical Order</a:t>
            </a:r>
          </a:p>
          <a:p>
            <a:r>
              <a:rPr lang="en-US" dirty="0" smtClean="0"/>
              <a:t>5</a:t>
            </a:r>
            <a:r>
              <a:rPr lang="en-US" baseline="30000" dirty="0" smtClean="0"/>
              <a:t>th</a:t>
            </a:r>
            <a:r>
              <a:rPr lang="en-US" dirty="0" smtClean="0"/>
              <a:t> paragraph – Wrap it  up. Discuss his use of the 3 strategies. </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Transitional Words</a:t>
            </a:r>
            <a:endParaRPr lang="en-US"/>
          </a:p>
        </p:txBody>
      </p:sp>
      <p:sp>
        <p:nvSpPr>
          <p:cNvPr id="3" name="Content Placeholder 2"/>
          <p:cNvSpPr>
            <a:spLocks noGrp="1"/>
          </p:cNvSpPr>
          <p:nvPr>
            <p:ph idx="1"/>
          </p:nvPr>
        </p:nvSpPr>
        <p:spPr/>
        <p:txBody>
          <a:bodyPr numCol="2">
            <a:normAutofit/>
          </a:bodyPr>
          <a:lstStyle/>
          <a:p>
            <a:r>
              <a:rPr lang="en-US" dirty="0" smtClean="0"/>
              <a:t>furthermore</a:t>
            </a:r>
          </a:p>
          <a:p>
            <a:r>
              <a:rPr lang="en-US" dirty="0" smtClean="0"/>
              <a:t>moreover</a:t>
            </a:r>
          </a:p>
          <a:p>
            <a:r>
              <a:rPr lang="en-US" dirty="0" smtClean="0"/>
              <a:t>too</a:t>
            </a:r>
          </a:p>
          <a:p>
            <a:r>
              <a:rPr lang="en-US" dirty="0" smtClean="0"/>
              <a:t>also</a:t>
            </a:r>
          </a:p>
          <a:p>
            <a:r>
              <a:rPr lang="en-US" dirty="0" smtClean="0"/>
              <a:t>in the second place</a:t>
            </a:r>
          </a:p>
          <a:p>
            <a:r>
              <a:rPr lang="en-US" dirty="0" smtClean="0"/>
              <a:t>again</a:t>
            </a:r>
          </a:p>
          <a:p>
            <a:r>
              <a:rPr lang="en-US" dirty="0" smtClean="0"/>
              <a:t>in addition</a:t>
            </a:r>
          </a:p>
          <a:p>
            <a:r>
              <a:rPr lang="en-US" dirty="0" smtClean="0"/>
              <a:t>even more</a:t>
            </a:r>
          </a:p>
          <a:p>
            <a:r>
              <a:rPr lang="en-US" dirty="0" smtClean="0"/>
              <a:t>next</a:t>
            </a:r>
          </a:p>
          <a:p>
            <a:r>
              <a:rPr lang="en-US" dirty="0" smtClean="0"/>
              <a:t>further</a:t>
            </a:r>
          </a:p>
          <a:p>
            <a:r>
              <a:rPr lang="en-US" dirty="0" smtClean="0"/>
              <a:t>last, lastly</a:t>
            </a:r>
          </a:p>
          <a:p>
            <a:r>
              <a:rPr lang="en-US" dirty="0" smtClean="0"/>
              <a:t>finally</a:t>
            </a:r>
          </a:p>
          <a:p>
            <a:r>
              <a:rPr lang="en-US" dirty="0" smtClean="0"/>
              <a:t>besides</a:t>
            </a:r>
          </a:p>
          <a:p>
            <a:r>
              <a:rPr lang="en-US" dirty="0" smtClean="0"/>
              <a:t>and, or, nor</a:t>
            </a:r>
          </a:p>
          <a:p>
            <a:r>
              <a:rPr lang="en-US" dirty="0" smtClean="0"/>
              <a:t>first</a:t>
            </a:r>
          </a:p>
          <a:p>
            <a:r>
              <a:rPr lang="en-US" dirty="0" smtClean="0"/>
              <a:t>second, secondly, etc.</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a:t>
            </a:r>
            <a:endParaRPr lang="en-US" dirty="0"/>
          </a:p>
        </p:txBody>
      </p:sp>
      <p:sp>
        <p:nvSpPr>
          <p:cNvPr id="3" name="Content Placeholder 2"/>
          <p:cNvSpPr>
            <a:spLocks noGrp="1"/>
          </p:cNvSpPr>
          <p:nvPr>
            <p:ph idx="1"/>
          </p:nvPr>
        </p:nvSpPr>
        <p:spPr/>
        <p:txBody>
          <a:bodyPr/>
          <a:lstStyle/>
          <a:p>
            <a:r>
              <a:rPr lang="en-US" dirty="0" smtClean="0"/>
              <a:t>Ethos</a:t>
            </a:r>
          </a:p>
          <a:p>
            <a:r>
              <a:rPr lang="en-US" dirty="0" smtClean="0"/>
              <a:t>Pathos </a:t>
            </a:r>
          </a:p>
          <a:p>
            <a:r>
              <a:rPr lang="en-US" dirty="0" smtClean="0"/>
              <a:t>Logos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Malcolm </a:t>
            </a:r>
            <a:r>
              <a:rPr lang="en-US" dirty="0" err="1" smtClean="0"/>
              <a:t>Gladwell</a:t>
            </a:r>
            <a:r>
              <a:rPr lang="en-US" dirty="0" smtClean="0"/>
              <a:t> – Author of Outliers</a:t>
            </a:r>
            <a:endParaRPr lang="en-US" dirty="0"/>
          </a:p>
        </p:txBody>
      </p:sp>
      <p:sp>
        <p:nvSpPr>
          <p:cNvPr id="3" name="Content Placeholder 2"/>
          <p:cNvSpPr>
            <a:spLocks noGrp="1"/>
          </p:cNvSpPr>
          <p:nvPr>
            <p:ph idx="1"/>
          </p:nvPr>
        </p:nvSpPr>
        <p:spPr/>
        <p:txBody>
          <a:bodyPr/>
          <a:lstStyle/>
          <a:p>
            <a:r>
              <a:rPr lang="en-US" dirty="0" smtClean="0"/>
              <a:t>English-Canadian</a:t>
            </a:r>
          </a:p>
          <a:p>
            <a:r>
              <a:rPr lang="en-US" dirty="0" smtClean="0"/>
              <a:t> His mother is Joyce (Nation) </a:t>
            </a:r>
            <a:r>
              <a:rPr lang="en-US" dirty="0" err="1" smtClean="0"/>
              <a:t>Gladwell</a:t>
            </a:r>
            <a:r>
              <a:rPr lang="en-US" dirty="0" smtClean="0"/>
              <a:t>, a Jamaican-born psychotherapist.</a:t>
            </a:r>
          </a:p>
          <a:p>
            <a:r>
              <a:rPr lang="en-US" dirty="0" smtClean="0"/>
              <a:t>His father, Graham </a:t>
            </a:r>
            <a:r>
              <a:rPr lang="en-US" dirty="0" err="1" smtClean="0"/>
              <a:t>Gladwell</a:t>
            </a:r>
            <a:r>
              <a:rPr lang="en-US" dirty="0" smtClean="0"/>
              <a:t>, is a mathematics professor from </a:t>
            </a:r>
            <a:r>
              <a:rPr lang="en-US" dirty="0" smtClean="0">
                <a:hlinkClick r:id="rId2" tooltip="Kent"/>
              </a:rPr>
              <a:t>Kent</a:t>
            </a:r>
            <a:r>
              <a:rPr lang="en-US" dirty="0" smtClean="0"/>
              <a:t>, England.</a:t>
            </a:r>
          </a:p>
          <a:p>
            <a:r>
              <a:rPr lang="en-US" dirty="0" smtClean="0"/>
              <a:t>Staff writer for New York Times</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xmlns="" val="35139257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Statistics</a:t>
            </a:r>
            <a:endParaRPr lang="en-US" dirty="0"/>
          </a:p>
        </p:txBody>
      </p:sp>
      <p:sp>
        <p:nvSpPr>
          <p:cNvPr id="3" name="Content Placeholder 2"/>
          <p:cNvSpPr>
            <a:spLocks noGrp="1"/>
          </p:cNvSpPr>
          <p:nvPr>
            <p:ph idx="1"/>
          </p:nvPr>
        </p:nvSpPr>
        <p:spPr/>
        <p:txBody>
          <a:bodyPr/>
          <a:lstStyle/>
          <a:p>
            <a:r>
              <a:rPr lang="en-US" dirty="0" smtClean="0"/>
              <a:t>Statistical data helps to prove your hypothesis</a:t>
            </a:r>
          </a:p>
          <a:p>
            <a:r>
              <a:rPr lang="en-US" dirty="0" smtClean="0"/>
              <a:t>It allows you to obtain a theory</a:t>
            </a:r>
          </a:p>
          <a:p>
            <a:r>
              <a:rPr lang="en-US" dirty="0" smtClean="0"/>
              <a:t>Research is based on Statistical data </a:t>
            </a:r>
          </a:p>
          <a:p>
            <a:r>
              <a:rPr lang="en-US" dirty="0" err="1" smtClean="0"/>
              <a:t>Gladwell</a:t>
            </a:r>
            <a:r>
              <a:rPr lang="en-US" dirty="0" smtClean="0"/>
              <a:t> gathers data on successful people and  presents his analysis through the statistical data. </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are writing a paragraph</a:t>
            </a:r>
            <a:endParaRPr lang="en-US" dirty="0"/>
          </a:p>
        </p:txBody>
      </p:sp>
      <p:sp>
        <p:nvSpPr>
          <p:cNvPr id="3" name="Content Placeholder 2"/>
          <p:cNvSpPr>
            <a:spLocks noGrp="1"/>
          </p:cNvSpPr>
          <p:nvPr>
            <p:ph idx="1"/>
          </p:nvPr>
        </p:nvSpPr>
        <p:spPr/>
        <p:txBody>
          <a:bodyPr/>
          <a:lstStyle/>
          <a:p>
            <a:r>
              <a:rPr lang="en-US" dirty="0" smtClean="0"/>
              <a:t>From reading the 5 pages of the introduction, do you think this novel will be interesting/uninteresting read? </a:t>
            </a:r>
            <a:endParaRPr lang="en-US" dirty="0"/>
          </a:p>
          <a:p>
            <a:r>
              <a:rPr lang="en-US" dirty="0" smtClean="0"/>
              <a:t>State your opinions why.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Explain this quote in 1 paragraph.</a:t>
            </a:r>
            <a:endParaRPr lang="en-US" dirty="0"/>
          </a:p>
        </p:txBody>
      </p:sp>
      <p:sp>
        <p:nvSpPr>
          <p:cNvPr id="3" name="Content Placeholder 2"/>
          <p:cNvSpPr>
            <a:spLocks noGrp="1"/>
          </p:cNvSpPr>
          <p:nvPr>
            <p:ph idx="1"/>
          </p:nvPr>
        </p:nvSpPr>
        <p:spPr/>
        <p:txBody>
          <a:bodyPr/>
          <a:lstStyle/>
          <a:p>
            <a:pPr>
              <a:buNone/>
            </a:pPr>
            <a:r>
              <a:rPr lang="en-US" b="1" dirty="0" smtClean="0"/>
              <a:t>“For unto everyone that have shall be given, and he shall have abundance. But from him that hath not shall be taken away even that which he hath.” Matthew 25:29</a:t>
            </a:r>
          </a:p>
          <a:p>
            <a:pPr>
              <a:buNone/>
            </a:pPr>
            <a:endParaRPr lang="en-US" dirty="0" smtClean="0"/>
          </a:p>
          <a:p>
            <a:pPr>
              <a:buNone/>
            </a:pPr>
            <a:r>
              <a:rPr lang="en-US" dirty="0" smtClean="0"/>
              <a:t>Remember to include one compound and one complex sentence. Circle the compound and </a:t>
            </a:r>
            <a:r>
              <a:rPr lang="en-US" u="sng" dirty="0" smtClean="0"/>
              <a:t>underline the complex</a:t>
            </a:r>
            <a:r>
              <a:rPr lang="en-US" dirty="0" smtClean="0"/>
              <a:t>.   </a:t>
            </a:r>
          </a:p>
        </p:txBody>
      </p:sp>
      <p:sp>
        <p:nvSpPr>
          <p:cNvPr id="4" name="Oval 3"/>
          <p:cNvSpPr/>
          <p:nvPr/>
        </p:nvSpPr>
        <p:spPr>
          <a:xfrm>
            <a:off x="3810000" y="4648200"/>
            <a:ext cx="3581400" cy="685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prompt</a:t>
            </a:r>
            <a:endParaRPr lang="en-US" dirty="0"/>
          </a:p>
        </p:txBody>
      </p:sp>
      <p:sp>
        <p:nvSpPr>
          <p:cNvPr id="3" name="Content Placeholder 2"/>
          <p:cNvSpPr>
            <a:spLocks noGrp="1"/>
          </p:cNvSpPr>
          <p:nvPr>
            <p:ph idx="1"/>
          </p:nvPr>
        </p:nvSpPr>
        <p:spPr/>
        <p:txBody>
          <a:bodyPr>
            <a:normAutofit/>
          </a:bodyPr>
          <a:lstStyle/>
          <a:p>
            <a:r>
              <a:rPr lang="en-US" b="1" dirty="0" smtClean="0"/>
              <a:t>Using </a:t>
            </a:r>
            <a:r>
              <a:rPr lang="en-US" b="1" dirty="0" err="1" smtClean="0"/>
              <a:t>Gladwell’s</a:t>
            </a:r>
            <a:r>
              <a:rPr lang="en-US" b="1" dirty="0" smtClean="0"/>
              <a:t> theories about opportunity and achievement discussed in “Part One” Opportunity”.  Examine and evaluate his argument with regard to the three rhetorical strategies of ethos, logos, and pathos. Citing specific examples from the text, discuss how, why, and where he chooses to use specific strategies. </a:t>
            </a:r>
            <a:endParaRPr lang="en-US" b="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2072</TotalTime>
  <Words>1109</Words>
  <Application>Microsoft Office PowerPoint</Application>
  <PresentationFormat>On-screen Show (4:3)</PresentationFormat>
  <Paragraphs>119</Paragraphs>
  <Slides>26</Slides>
  <Notes>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Module</vt:lpstr>
      <vt:lpstr>Outlier </vt:lpstr>
      <vt:lpstr>Outlier (noun)</vt:lpstr>
      <vt:lpstr>Review </vt:lpstr>
      <vt:lpstr>Malcolm Gladwell – Author of Outliers</vt:lpstr>
      <vt:lpstr>Slide 5</vt:lpstr>
      <vt:lpstr>Statistics</vt:lpstr>
      <vt:lpstr>We are writing a paragraph</vt:lpstr>
      <vt:lpstr>Explain this quote in 1 paragraph.</vt:lpstr>
      <vt:lpstr>Writing prompt</vt:lpstr>
      <vt:lpstr>Pathos</vt:lpstr>
      <vt:lpstr>What is Rhetoric</vt:lpstr>
      <vt:lpstr>Slide 12</vt:lpstr>
      <vt:lpstr>Warm up Review</vt:lpstr>
      <vt:lpstr>Group work= All or none</vt:lpstr>
      <vt:lpstr>10,000 Hour Rule</vt:lpstr>
      <vt:lpstr>Define</vt:lpstr>
      <vt:lpstr>Slide 17</vt:lpstr>
      <vt:lpstr>Summary</vt:lpstr>
      <vt:lpstr>Write 1 Paragraph Response</vt:lpstr>
      <vt:lpstr>Logical Order</vt:lpstr>
      <vt:lpstr>Slide 21</vt:lpstr>
      <vt:lpstr>Slide 22</vt:lpstr>
      <vt:lpstr>Thesis – Warm Up</vt:lpstr>
      <vt:lpstr>Writing prompt  </vt:lpstr>
      <vt:lpstr>Outline</vt:lpstr>
      <vt:lpstr>Transitional Words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Outlier</dc:title>
  <dc:creator>cedric</dc:creator>
  <cp:lastModifiedBy>SCCPS</cp:lastModifiedBy>
  <cp:revision>53</cp:revision>
  <dcterms:created xsi:type="dcterms:W3CDTF">2013-11-12T01:23:44Z</dcterms:created>
  <dcterms:modified xsi:type="dcterms:W3CDTF">2013-11-22T19:49:57Z</dcterms:modified>
</cp:coreProperties>
</file>